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9" r:id="rId1"/>
  </p:sldMasterIdLst>
  <p:sldIdLst>
    <p:sldId id="256" r:id="rId2"/>
    <p:sldId id="260" r:id="rId3"/>
    <p:sldId id="258" r:id="rId4"/>
    <p:sldId id="261" r:id="rId5"/>
    <p:sldId id="263" r:id="rId6"/>
    <p:sldId id="259" r:id="rId7"/>
    <p:sldId id="262" r:id="rId8"/>
    <p:sldId id="272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32"/>
  </p:normalViewPr>
  <p:slideViewPr>
    <p:cSldViewPr snapToGrid="0">
      <p:cViewPr varScale="1">
        <p:scale>
          <a:sx n="88" d="100"/>
          <a:sy n="88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545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97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737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55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281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537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093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59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594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337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922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64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128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27" r:id="rId5"/>
    <p:sldLayoutId id="2147483728" r:id="rId6"/>
    <p:sldLayoutId id="2147483734" r:id="rId7"/>
    <p:sldLayoutId id="2147483729" r:id="rId8"/>
    <p:sldLayoutId id="2147483730" r:id="rId9"/>
    <p:sldLayoutId id="2147483731" r:id="rId10"/>
    <p:sldLayoutId id="2147483732" r:id="rId11"/>
    <p:sldLayoutId id="214748373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3B7BB51-92B8-4089-8DAB-1202A4D1C6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4C5663A-0CE3-4AEE-B47E-FB68D9EBFE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E97E91-5ED1-F952-F342-C7D1F17093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2925" y="365125"/>
            <a:ext cx="5292391" cy="180730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1</a:t>
            </a:r>
            <a:br>
              <a:rPr lang="en-US" sz="4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Человек</a:t>
            </a:r>
            <a:r>
              <a:rPr lang="en-US" sz="4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4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общество</a:t>
            </a:r>
            <a:endParaRPr lang="en-US" sz="4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293D01D-985E-7B44-14FD-3BE3B73B40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705" y="2334126"/>
            <a:ext cx="4077022" cy="4523873"/>
          </a:xfr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r>
              <a:rPr lang="en-US" sz="4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Тема</a:t>
            </a:r>
            <a:r>
              <a:rPr lang="en-US" sz="4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: </a:t>
            </a:r>
            <a:r>
              <a:rPr lang="ru-RU" sz="4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Человек как результат биологической и социокультурной эволюции</a:t>
            </a:r>
            <a:endParaRPr lang="en-US" sz="4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r>
              <a:rPr lang="ru-RU" sz="2000" dirty="0"/>
              <a:t>             </a:t>
            </a:r>
          </a:p>
          <a:p>
            <a:pPr algn="ctr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</a:t>
            </a:r>
          </a:p>
          <a:p>
            <a:pPr algn="ctr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Москва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2022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" name="Picture 3" descr="Изображение выглядит как карта&#10;&#10;Автоматически созданное описание">
            <a:extLst>
              <a:ext uri="{FF2B5EF4-FFF2-40B4-BE49-F238E27FC236}">
                <a16:creationId xmlns:a16="http://schemas.microsoft.com/office/drawing/2014/main" id="{8F27E66E-E5EC-A5BD-FD90-BB346F41AE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77" r="18110" b="-1"/>
          <a:stretch/>
        </p:blipFill>
        <p:spPr>
          <a:xfrm>
            <a:off x="4726728" y="10"/>
            <a:ext cx="7472381" cy="6857990"/>
          </a:xfrm>
          <a:custGeom>
            <a:avLst/>
            <a:gdLst/>
            <a:ahLst/>
            <a:cxnLst/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</p:spPr>
      </p:pic>
      <p:pic>
        <p:nvPicPr>
          <p:cNvPr id="31" name="Picture 3" descr="Изображение выглядит как карта&#10;&#10;Автоматически созданное описание">
            <a:extLst>
              <a:ext uri="{FF2B5EF4-FFF2-40B4-BE49-F238E27FC236}">
                <a16:creationId xmlns:a16="http://schemas.microsoft.com/office/drawing/2014/main" id="{78E3C560-A033-7976-7B7E-E076AA310F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77" r="18110" b="-1"/>
          <a:stretch/>
        </p:blipFill>
        <p:spPr>
          <a:xfrm>
            <a:off x="4726727" y="10"/>
            <a:ext cx="7472381" cy="6857990"/>
          </a:xfrm>
          <a:custGeom>
            <a:avLst/>
            <a:gdLst/>
            <a:ahLst/>
            <a:cxnLst/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</p:spPr>
      </p:pic>
      <p:pic>
        <p:nvPicPr>
          <p:cNvPr id="46" name="Picture 14">
            <a:extLst>
              <a:ext uri="{FF2B5EF4-FFF2-40B4-BE49-F238E27FC236}">
                <a16:creationId xmlns:a16="http://schemas.microsoft.com/office/drawing/2014/main" id="{EF2E5F7D-77E5-35B0-9D05-20F690F2A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4" y="6153107"/>
            <a:ext cx="1985963" cy="52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87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0297" y="183328"/>
            <a:ext cx="2290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u="sng" dirty="0" smtClean="0">
                <a:solidFill>
                  <a:schemeClr val="accent1">
                    <a:lumMod val="50000"/>
                  </a:schemeClr>
                </a:solidFill>
              </a:rPr>
              <a:t>Деятельность </a:t>
            </a:r>
            <a:endParaRPr lang="ru-RU" b="1" u="sng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00297" y="802141"/>
            <a:ext cx="5817326" cy="1477328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333333"/>
                </a:solidFill>
              </a:rPr>
              <a:t>Деятельность</a:t>
            </a:r>
            <a:r>
              <a:rPr lang="ru-RU" dirty="0">
                <a:solidFill>
                  <a:srgbClr val="333333"/>
                </a:solidFill>
              </a:rPr>
              <a:t> – способ отношения к внешнему миру, состоящий в преобразовании и подчинении его целям человека (сознательный, продуктивный, преобразующий и общественный характер).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0" y="2408094"/>
            <a:ext cx="503355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B2734"/>
                </a:solidFill>
              </a:rPr>
              <a:t>Виды действий делятся на: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i="1" dirty="0" err="1">
                <a:solidFill>
                  <a:srgbClr val="0B2734"/>
                </a:solidFill>
              </a:rPr>
              <a:t>Целерациональное</a:t>
            </a:r>
            <a:r>
              <a:rPr lang="ru-RU" dirty="0">
                <a:solidFill>
                  <a:srgbClr val="0B2734"/>
                </a:solidFill>
              </a:rPr>
              <a:t> (ориентир, направленный на ожидание поведения других людей, а также состояние объектов в действительности)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i="1" dirty="0">
                <a:solidFill>
                  <a:srgbClr val="0B2734"/>
                </a:solidFill>
              </a:rPr>
              <a:t>Ценностно-рациональное</a:t>
            </a:r>
            <a:r>
              <a:rPr lang="ru-RU" dirty="0">
                <a:solidFill>
                  <a:srgbClr val="0B2734"/>
                </a:solidFill>
              </a:rPr>
              <a:t> (человек придерживается личностных убеждений о ценностях, долге, красоте и т.д.)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i="1" dirty="0">
                <a:solidFill>
                  <a:srgbClr val="0B2734"/>
                </a:solidFill>
              </a:rPr>
              <a:t>Аффективное</a:t>
            </a:r>
            <a:r>
              <a:rPr lang="ru-RU" dirty="0">
                <a:solidFill>
                  <a:srgbClr val="0B2734"/>
                </a:solidFill>
              </a:rPr>
              <a:t> (характеризуется бессознательными всплесками эмоций)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i="1" dirty="0">
                <a:solidFill>
                  <a:srgbClr val="0B2734"/>
                </a:solidFill>
              </a:rPr>
              <a:t>Традиционное</a:t>
            </a:r>
            <a:r>
              <a:rPr lang="ru-RU" dirty="0">
                <a:solidFill>
                  <a:srgbClr val="0B2734"/>
                </a:solidFill>
              </a:rPr>
              <a:t> (формируется в результате привычки)</a:t>
            </a:r>
            <a:endParaRPr lang="ru-RU" b="0" i="0" dirty="0">
              <a:solidFill>
                <a:srgbClr val="0B2734"/>
              </a:solidFill>
              <a:effectLst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6296295" y="1217639"/>
            <a:ext cx="5895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B2734"/>
                </a:solidFill>
              </a:rPr>
              <a:t>1. </a:t>
            </a:r>
            <a:r>
              <a:rPr lang="ru-RU" b="1" i="1" dirty="0">
                <a:solidFill>
                  <a:srgbClr val="0B2734"/>
                </a:solidFill>
              </a:rPr>
              <a:t>Игра</a:t>
            </a:r>
            <a:r>
              <a:rPr lang="ru-RU" b="1" dirty="0">
                <a:solidFill>
                  <a:srgbClr val="F5273E"/>
                </a:solidFill>
              </a:rPr>
              <a:t> </a:t>
            </a:r>
            <a:r>
              <a:rPr lang="ru-RU" dirty="0">
                <a:solidFill>
                  <a:srgbClr val="0B2734"/>
                </a:solidFill>
              </a:rPr>
              <a:t>– важным является процесс, а не результат, индивид осмысляет итог действия.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6296294" y="1955638"/>
            <a:ext cx="5895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B2734"/>
                </a:solidFill>
              </a:rPr>
              <a:t>2. </a:t>
            </a:r>
            <a:r>
              <a:rPr lang="ru-RU" b="1" i="1" dirty="0">
                <a:solidFill>
                  <a:srgbClr val="0B2734"/>
                </a:solidFill>
              </a:rPr>
              <a:t>Учение</a:t>
            </a:r>
            <a:r>
              <a:rPr lang="ru-RU" dirty="0">
                <a:solidFill>
                  <a:srgbClr val="0B2734"/>
                </a:solidFill>
              </a:rPr>
              <a:t> – процесс, направленный на овладение знаний, умений, навыков.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6296296" y="2741643"/>
            <a:ext cx="58957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B2734"/>
                </a:solidFill>
              </a:rPr>
              <a:t>3. </a:t>
            </a:r>
            <a:r>
              <a:rPr lang="ru-RU" b="1" i="1" dirty="0">
                <a:solidFill>
                  <a:srgbClr val="0B2734"/>
                </a:solidFill>
              </a:rPr>
              <a:t>Труд</a:t>
            </a:r>
            <a:r>
              <a:rPr lang="ru-RU" dirty="0">
                <a:solidFill>
                  <a:srgbClr val="0B2734"/>
                </a:solidFill>
              </a:rPr>
              <a:t> – деятельность, направленная на достижение целей, для удовлетворения собственных потребностей.</a:t>
            </a:r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296293" y="3675688"/>
            <a:ext cx="58957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B2734"/>
                </a:solidFill>
              </a:rPr>
              <a:t>4. </a:t>
            </a:r>
            <a:r>
              <a:rPr lang="ru-RU" b="1" i="1" dirty="0">
                <a:solidFill>
                  <a:srgbClr val="0B2734"/>
                </a:solidFill>
              </a:rPr>
              <a:t>Общение</a:t>
            </a:r>
            <a:r>
              <a:rPr lang="ru-RU" dirty="0">
                <a:solidFill>
                  <a:srgbClr val="0B2734"/>
                </a:solidFill>
              </a:rPr>
              <a:t> – взаимодействие людей, основанное на обмене и передаче информации.</a:t>
            </a:r>
            <a:endParaRPr lang="ru-RU" dirty="0"/>
          </a:p>
        </p:txBody>
      </p:sp>
      <p:sp>
        <p:nvSpPr>
          <p:cNvPr id="18" name="TextBox 17"/>
          <p:cNvSpPr txBox="1"/>
          <p:nvPr/>
        </p:nvSpPr>
        <p:spPr>
          <a:xfrm>
            <a:off x="8268574" y="617475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Виды деятельности </a:t>
            </a:r>
            <a:endParaRPr lang="ru-RU" dirty="0"/>
          </a:p>
        </p:txBody>
      </p:sp>
      <p:pic>
        <p:nvPicPr>
          <p:cNvPr id="8202" name="Picture 10" descr="https://socialtutors.ru/uploads/posts/2020-05/1589932645_osnovnye-vidy-dejatelnosti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8" b="10600"/>
          <a:stretch/>
        </p:blipFill>
        <p:spPr bwMode="auto">
          <a:xfrm>
            <a:off x="5796216" y="4666793"/>
            <a:ext cx="6268419" cy="161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51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catherineasquithgallery.com/uploads/posts/2021-02/1613545455_205-p-kartinki-na-belom-fone-dlya-prezentatsii-23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931" y="3119638"/>
            <a:ext cx="5416732" cy="360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65462" y="565093"/>
            <a:ext cx="601762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0B2734"/>
                </a:solidFill>
              </a:rPr>
              <a:t>Общение включает в себя следующие </a:t>
            </a:r>
            <a:r>
              <a:rPr lang="ru-RU" sz="1600" b="1" dirty="0" smtClean="0">
                <a:solidFill>
                  <a:srgbClr val="0B2734"/>
                </a:solidFill>
              </a:rPr>
              <a:t>функции</a:t>
            </a:r>
            <a:r>
              <a:rPr lang="ru-RU" sz="1600" dirty="0" smtClean="0">
                <a:solidFill>
                  <a:srgbClr val="0B2734"/>
                </a:solidFill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1600" i="1" dirty="0" smtClean="0">
                <a:solidFill>
                  <a:srgbClr val="0B2734"/>
                </a:solidFill>
              </a:rPr>
              <a:t>Информативно-коммуникативная</a:t>
            </a:r>
            <a:r>
              <a:rPr lang="ru-RU" sz="1600" dirty="0">
                <a:solidFill>
                  <a:srgbClr val="0B2734"/>
                </a:solidFill>
              </a:rPr>
              <a:t> – предполагает формирование, обмен и приём </a:t>
            </a:r>
            <a:r>
              <a:rPr lang="ru-RU" sz="1600" dirty="0" smtClean="0">
                <a:solidFill>
                  <a:srgbClr val="0B2734"/>
                </a:solidFill>
              </a:rPr>
              <a:t>информации.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1600" i="1" dirty="0" err="1" smtClean="0">
                <a:solidFill>
                  <a:srgbClr val="0B2734"/>
                </a:solidFill>
              </a:rPr>
              <a:t>Регуляционно</a:t>
            </a:r>
            <a:r>
              <a:rPr lang="ru-RU" sz="1600" i="1" dirty="0" smtClean="0">
                <a:solidFill>
                  <a:srgbClr val="0B2734"/>
                </a:solidFill>
              </a:rPr>
              <a:t>-коммуникативная</a:t>
            </a:r>
            <a:r>
              <a:rPr lang="ru-RU" sz="1600" dirty="0">
                <a:solidFill>
                  <a:srgbClr val="0B2734"/>
                </a:solidFill>
              </a:rPr>
              <a:t> – отвечает за урегулирование поведения человека. В ходе общения осуществляется регуляция не только собственного поведения, но и поведения </a:t>
            </a:r>
            <a:r>
              <a:rPr lang="ru-RU" sz="1600" dirty="0" smtClean="0">
                <a:solidFill>
                  <a:srgbClr val="0B2734"/>
                </a:solidFill>
              </a:rPr>
              <a:t>других.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1600" i="1" dirty="0" smtClean="0">
                <a:solidFill>
                  <a:srgbClr val="0B2734"/>
                </a:solidFill>
              </a:rPr>
              <a:t>Аффективно-коммуникативная</a:t>
            </a:r>
            <a:r>
              <a:rPr lang="ru-RU" sz="1600" dirty="0">
                <a:solidFill>
                  <a:srgbClr val="0B2734"/>
                </a:solidFill>
              </a:rPr>
              <a:t> – эмоциональное поле человека, выясняется отношения человека к окружающей среде</a:t>
            </a:r>
            <a:r>
              <a:rPr lang="ru-RU" sz="1600" dirty="0" smtClean="0">
                <a:solidFill>
                  <a:srgbClr val="0B2734"/>
                </a:solidFill>
              </a:rPr>
              <a:t>.</a:t>
            </a:r>
            <a:endParaRPr lang="ru-RU" sz="1600" dirty="0">
              <a:solidFill>
                <a:srgbClr val="0B2734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65462" y="3432677"/>
            <a:ext cx="53122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B2734"/>
                </a:solidFill>
              </a:rPr>
              <a:t>Субъектами</a:t>
            </a:r>
            <a:r>
              <a:rPr lang="ru-RU" dirty="0">
                <a:solidFill>
                  <a:srgbClr val="0B2734"/>
                </a:solidFill>
              </a:rPr>
              <a:t> общения </a:t>
            </a:r>
            <a:r>
              <a:rPr lang="ru-RU" dirty="0" smtClean="0">
                <a:solidFill>
                  <a:srgbClr val="0B2734"/>
                </a:solidFill>
              </a:rPr>
              <a:t>выступают: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i="1" dirty="0" smtClean="0">
                <a:solidFill>
                  <a:srgbClr val="0B2734"/>
                </a:solidFill>
              </a:rPr>
              <a:t>Реальные партнёры</a:t>
            </a:r>
            <a:r>
              <a:rPr lang="ru-RU" dirty="0" smtClean="0">
                <a:solidFill>
                  <a:srgbClr val="0B2734"/>
                </a:solidFill>
              </a:rPr>
              <a:t>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i="1" dirty="0" smtClean="0">
                <a:solidFill>
                  <a:srgbClr val="0B2734"/>
                </a:solidFill>
              </a:rPr>
              <a:t>Иллюзорные </a:t>
            </a:r>
            <a:r>
              <a:rPr lang="ru-RU" i="1" dirty="0">
                <a:solidFill>
                  <a:srgbClr val="0B2734"/>
                </a:solidFill>
              </a:rPr>
              <a:t>партнёры</a:t>
            </a:r>
            <a:r>
              <a:rPr lang="ru-RU" dirty="0">
                <a:solidFill>
                  <a:srgbClr val="0B2734"/>
                </a:solidFill>
              </a:rPr>
              <a:t> (домашние животные, растения</a:t>
            </a:r>
            <a:r>
              <a:rPr lang="ru-RU" dirty="0" smtClean="0">
                <a:solidFill>
                  <a:srgbClr val="0B2734"/>
                </a:solidFill>
              </a:rPr>
              <a:t>);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i="1" dirty="0" smtClean="0">
                <a:solidFill>
                  <a:srgbClr val="0B2734"/>
                </a:solidFill>
              </a:rPr>
              <a:t>Воображаемые </a:t>
            </a:r>
            <a:r>
              <a:rPr lang="ru-RU" i="1" dirty="0">
                <a:solidFill>
                  <a:srgbClr val="0B2734"/>
                </a:solidFill>
              </a:rPr>
              <a:t>партнёры</a:t>
            </a:r>
            <a:r>
              <a:rPr lang="ru-RU" dirty="0">
                <a:solidFill>
                  <a:srgbClr val="0B2734"/>
                </a:solidFill>
              </a:rPr>
              <a:t> (разговор с самим собой).</a:t>
            </a:r>
            <a:endParaRPr lang="ru-RU" dirty="0">
              <a:solidFill>
                <a:srgbClr val="0B2734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261462" y="1762486"/>
            <a:ext cx="5791200" cy="1514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B2734"/>
                </a:solidFill>
              </a:rPr>
              <a:t>Цель</a:t>
            </a:r>
            <a:r>
              <a:rPr lang="ru-RU" dirty="0">
                <a:solidFill>
                  <a:srgbClr val="0B2734"/>
                </a:solidFill>
              </a:rPr>
              <a:t> общения – то, ради чего происходит коммуникативный процесс: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rgbClr val="0B2734"/>
                </a:solidFill>
              </a:rPr>
              <a:t>Передача и получение информации;</a:t>
            </a:r>
            <a:endParaRPr lang="ru-RU" dirty="0">
              <a:solidFill>
                <a:srgbClr val="0B2734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rgbClr val="0B2734"/>
                </a:solidFill>
              </a:rPr>
              <a:t>Организация совместной деятельности людей;</a:t>
            </a:r>
            <a:endParaRPr lang="ru-RU" dirty="0">
              <a:solidFill>
                <a:srgbClr val="0B2734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rgbClr val="0B2734"/>
                </a:solidFill>
              </a:rPr>
              <a:t>Укрепление межличностных отношений.</a:t>
            </a:r>
            <a:endParaRPr lang="ru-RU" dirty="0">
              <a:solidFill>
                <a:srgbClr val="0B2734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65462" y="5137444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B2734"/>
                </a:solidFill>
              </a:rPr>
              <a:t>Средства</a:t>
            </a:r>
            <a:r>
              <a:rPr lang="ru-RU" dirty="0">
                <a:solidFill>
                  <a:srgbClr val="0B2734"/>
                </a:solidFill>
              </a:rPr>
              <a:t> общения – те каналы, по которым происходит передача </a:t>
            </a:r>
            <a:r>
              <a:rPr lang="ru-RU" dirty="0" smtClean="0">
                <a:solidFill>
                  <a:srgbClr val="0B2734"/>
                </a:solidFill>
              </a:rPr>
              <a:t>информации: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 smtClean="0">
                <a:solidFill>
                  <a:srgbClr val="0B2734"/>
                </a:solidFill>
              </a:rPr>
              <a:t>Устная речь;</a:t>
            </a:r>
            <a:endParaRPr lang="ru-RU" dirty="0" smtClean="0">
              <a:solidFill>
                <a:srgbClr val="0B273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 smtClean="0">
                <a:solidFill>
                  <a:srgbClr val="0B2734"/>
                </a:solidFill>
              </a:rPr>
              <a:t>Письменная речь;</a:t>
            </a:r>
            <a:endParaRPr lang="ru-RU" dirty="0" smtClean="0">
              <a:solidFill>
                <a:srgbClr val="0B273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 smtClean="0">
                <a:solidFill>
                  <a:srgbClr val="0B2734"/>
                </a:solidFill>
              </a:rPr>
              <a:t>Органы </a:t>
            </a:r>
            <a:r>
              <a:rPr lang="ru-RU" i="1" dirty="0">
                <a:solidFill>
                  <a:srgbClr val="0B2734"/>
                </a:solidFill>
              </a:rPr>
              <a:t>чувств</a:t>
            </a:r>
            <a:r>
              <a:rPr lang="ru-RU" dirty="0">
                <a:solidFill>
                  <a:srgbClr val="0B2734"/>
                </a:solidFill>
              </a:rPr>
              <a:t>.</a:t>
            </a:r>
            <a:endParaRPr lang="ru-RU" dirty="0">
              <a:solidFill>
                <a:srgbClr val="0B27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76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21920" y="191671"/>
            <a:ext cx="319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u="sng" dirty="0">
                <a:solidFill>
                  <a:schemeClr val="accent1">
                    <a:lumMod val="50000"/>
                  </a:schemeClr>
                </a:solidFill>
              </a:rPr>
              <a:t>Потребности и интересы</a:t>
            </a:r>
            <a:endParaRPr lang="ru-RU" b="1" i="0" u="sng" dirty="0">
              <a:solidFill>
                <a:schemeClr val="accent1">
                  <a:lumMod val="50000"/>
                </a:schemeClr>
              </a:solidFill>
              <a:effectLst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21920" y="785435"/>
            <a:ext cx="6096000" cy="92333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txBody>
          <a:bodyPr>
            <a:spAutoFit/>
          </a:bodyPr>
          <a:lstStyle/>
          <a:p>
            <a:r>
              <a:rPr lang="ru-RU" b="1" dirty="0"/>
              <a:t>Потребность</a:t>
            </a:r>
            <a:r>
              <a:rPr lang="ru-RU" dirty="0"/>
              <a:t> — это нужда человека в </a:t>
            </a:r>
            <a:r>
              <a:rPr lang="ru-RU" dirty="0" smtClean="0"/>
              <a:t>чём-либо. Осознанная </a:t>
            </a:r>
            <a:r>
              <a:rPr lang="ru-RU" dirty="0"/>
              <a:t>потребность становится мотивом деятельности человека.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21920" y="232972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dirty="0" smtClean="0">
                <a:solidFill>
                  <a:srgbClr val="555555"/>
                </a:solidFill>
                <a:latin typeface="PT Sans"/>
              </a:rPr>
              <a:t>Разумные </a:t>
            </a:r>
            <a:r>
              <a:rPr lang="ru-RU" b="1" dirty="0">
                <a:solidFill>
                  <a:srgbClr val="555555"/>
                </a:solidFill>
                <a:latin typeface="PT Sans"/>
              </a:rPr>
              <a:t>потребности</a:t>
            </a:r>
            <a:r>
              <a:rPr lang="ru-RU" dirty="0">
                <a:solidFill>
                  <a:srgbClr val="555555"/>
                </a:solidFill>
                <a:latin typeface="PT Sans"/>
              </a:rPr>
              <a:t> — это потребности, которые помогают развитию в человеке его подлинно человеческих качеств: стремление к истине, красоте, знаниям, желание приносить добро людям и др.</a:t>
            </a:r>
            <a:r>
              <a:rPr lang="ru-RU" dirty="0"/>
              <a:t/>
            </a:r>
            <a:br>
              <a:rPr lang="ru-RU" dirty="0"/>
            </a:br>
            <a:r>
              <a:rPr lang="ru-RU" b="1" dirty="0">
                <a:solidFill>
                  <a:srgbClr val="555555"/>
                </a:solidFill>
                <a:latin typeface="PT Sans"/>
              </a:rPr>
              <a:t>Мнимые потребности</a:t>
            </a:r>
            <a:r>
              <a:rPr lang="ru-RU" dirty="0">
                <a:solidFill>
                  <a:srgbClr val="555555"/>
                </a:solidFill>
                <a:latin typeface="PT Sans"/>
              </a:rPr>
              <a:t> – искусственно созданные человеком, без реализации которых можно обойтись (например, курение</a:t>
            </a:r>
            <a:r>
              <a:rPr lang="ru-RU" dirty="0" smtClean="0">
                <a:solidFill>
                  <a:srgbClr val="555555"/>
                </a:solidFill>
                <a:latin typeface="PT Sans"/>
              </a:rPr>
              <a:t>).</a:t>
            </a:r>
            <a:endParaRPr lang="ru-RU" dirty="0"/>
          </a:p>
        </p:txBody>
      </p:sp>
      <p:pic>
        <p:nvPicPr>
          <p:cNvPr id="10244" name="Picture 4" descr="https://upload.wikimedia.org/wikipedia/commons/thumb/3/38/Maslowsneeds_ru.svg/1200px-Maslowsneeds_ru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603" y="303573"/>
            <a:ext cx="3879685" cy="408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779726" y="4319452"/>
            <a:ext cx="248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Пирамида </a:t>
            </a:r>
            <a:r>
              <a:rPr lang="ru-RU" dirty="0" err="1" smtClean="0"/>
              <a:t>Маслоу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755665" y="4579191"/>
            <a:ext cx="6096000" cy="203132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txBody>
          <a:bodyPr>
            <a:spAutoFit/>
          </a:bodyPr>
          <a:lstStyle/>
          <a:p>
            <a:r>
              <a:rPr lang="ru-RU" b="1" dirty="0"/>
              <a:t>Интерес</a:t>
            </a:r>
            <a:r>
              <a:rPr lang="ru-RU" dirty="0"/>
              <a:t> — целенаправленное отношение человека к какому-либо объекту.</a:t>
            </a:r>
            <a:br>
              <a:rPr lang="ru-RU" dirty="0"/>
            </a:br>
            <a:r>
              <a:rPr lang="ru-RU" b="1" dirty="0"/>
              <a:t>Склонность</a:t>
            </a:r>
            <a:r>
              <a:rPr lang="ru-RU" dirty="0"/>
              <a:t> – направленность на определённую деятельность.</a:t>
            </a:r>
            <a:br>
              <a:rPr lang="ru-RU" dirty="0"/>
            </a:br>
            <a:r>
              <a:rPr lang="ru-RU" dirty="0"/>
              <a:t>Интересы и склонности человека выражают направленность его личности, которая определяет его жизненный путь, характер деятельности и т. д.</a:t>
            </a:r>
            <a:endParaRPr lang="ru-RU" dirty="0"/>
          </a:p>
        </p:txBody>
      </p:sp>
      <p:cxnSp>
        <p:nvCxnSpPr>
          <p:cNvPr id="10" name="Прямая со стрелкой 9"/>
          <p:cNvCxnSpPr>
            <a:stCxn id="5" idx="2"/>
            <a:endCxn id="6" idx="0"/>
          </p:cNvCxnSpPr>
          <p:nvPr/>
        </p:nvCxnSpPr>
        <p:spPr>
          <a:xfrm>
            <a:off x="3169920" y="1708765"/>
            <a:ext cx="0" cy="620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15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37017" y="203257"/>
            <a:ext cx="2938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u="sng" dirty="0">
                <a:solidFill>
                  <a:schemeClr val="accent1">
                    <a:lumMod val="50000"/>
                  </a:schemeClr>
                </a:solidFill>
              </a:rPr>
              <a:t>Способности личности</a:t>
            </a:r>
            <a:endParaRPr lang="ru-RU" b="1" i="0" u="sng" dirty="0">
              <a:solidFill>
                <a:schemeClr val="accent1">
                  <a:lumMod val="50000"/>
                </a:schemeClr>
              </a:solidFill>
              <a:effectLst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37016" y="781544"/>
            <a:ext cx="6721131" cy="1477328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333333"/>
                </a:solidFill>
              </a:rPr>
              <a:t>Способности</a:t>
            </a:r>
            <a:r>
              <a:rPr lang="ru-RU" dirty="0">
                <a:solidFill>
                  <a:srgbClr val="333333"/>
                </a:solidFill>
              </a:rPr>
              <a:t> – индивидуальные особенности человека, являющиеся субъективными условиями успешного осуществления отдельных видов деятельности. </a:t>
            </a:r>
            <a:r>
              <a:rPr lang="ru-RU" dirty="0" smtClean="0">
                <a:solidFill>
                  <a:srgbClr val="333333"/>
                </a:solidFill>
              </a:rPr>
              <a:t>Главным </a:t>
            </a:r>
            <a:r>
              <a:rPr lang="ru-RU" dirty="0">
                <a:solidFill>
                  <a:srgbClr val="333333"/>
                </a:solidFill>
              </a:rPr>
              <a:t>условием развития способностей является практическая деятельность человека.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85997" y="2363408"/>
            <a:ext cx="682316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555555"/>
                </a:solidFill>
              </a:rPr>
              <a:t>Виды </a:t>
            </a:r>
            <a:r>
              <a:rPr lang="ru-RU" b="1" dirty="0" smtClean="0">
                <a:solidFill>
                  <a:srgbClr val="555555"/>
                </a:solidFill>
              </a:rPr>
              <a:t>способностей:</a:t>
            </a:r>
            <a:endParaRPr lang="ru-RU" dirty="0" smtClean="0">
              <a:solidFill>
                <a:srgbClr val="555555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>
                <a:solidFill>
                  <a:srgbClr val="555555"/>
                </a:solidFill>
              </a:rPr>
              <a:t>природные </a:t>
            </a:r>
            <a:r>
              <a:rPr lang="ru-RU" dirty="0">
                <a:solidFill>
                  <a:srgbClr val="555555"/>
                </a:solidFill>
              </a:rPr>
              <a:t>способности – связаны с врождёнными задатками (повышенная гибкость суставов, острый слух</a:t>
            </a:r>
            <a:r>
              <a:rPr lang="ru-RU" dirty="0" smtClean="0">
                <a:solidFill>
                  <a:srgbClr val="555555"/>
                </a:solidFill>
              </a:rPr>
              <a:t>);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>
                <a:solidFill>
                  <a:srgbClr val="555555"/>
                </a:solidFill>
              </a:rPr>
              <a:t>общие </a:t>
            </a:r>
            <a:r>
              <a:rPr lang="ru-RU" dirty="0">
                <a:solidFill>
                  <a:srgbClr val="555555"/>
                </a:solidFill>
              </a:rPr>
              <a:t>интеллектуальные способности (развитая память, воображение, логическое мышление</a:t>
            </a:r>
            <a:r>
              <a:rPr lang="ru-RU" dirty="0" smtClean="0">
                <a:solidFill>
                  <a:srgbClr val="555555"/>
                </a:solidFill>
              </a:rPr>
              <a:t>);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>
                <a:solidFill>
                  <a:srgbClr val="555555"/>
                </a:solidFill>
              </a:rPr>
              <a:t>специальные </a:t>
            </a:r>
            <a:r>
              <a:rPr lang="ru-RU" dirty="0">
                <a:solidFill>
                  <a:srgbClr val="555555"/>
                </a:solidFill>
              </a:rPr>
              <a:t>способности – определяют успех человека в специфических видах деятельности (математические, музыкальные, спортивные</a:t>
            </a:r>
            <a:r>
              <a:rPr lang="ru-RU" dirty="0" smtClean="0">
                <a:solidFill>
                  <a:srgbClr val="555555"/>
                </a:solidFill>
              </a:rPr>
              <a:t>).</a:t>
            </a:r>
            <a:endParaRPr lang="ru-RU" dirty="0">
              <a:solidFill>
                <a:srgbClr val="555555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595" y="387923"/>
            <a:ext cx="3950970" cy="395097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6035040" y="4923668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600" dirty="0">
                <a:solidFill>
                  <a:srgbClr val="555555"/>
                </a:solidFill>
              </a:rPr>
              <a:t>По уровню развития способностей различают людей:</a:t>
            </a:r>
            <a:r>
              <a:rPr lang="ru-RU" sz="1600" dirty="0"/>
              <a:t/>
            </a:r>
            <a:br>
              <a:rPr lang="ru-RU" sz="1600" dirty="0"/>
            </a:br>
            <a:r>
              <a:rPr lang="ru-RU" sz="1600" dirty="0">
                <a:solidFill>
                  <a:srgbClr val="555555"/>
                </a:solidFill>
              </a:rPr>
              <a:t>– способных;</a:t>
            </a:r>
            <a:r>
              <a:rPr lang="ru-RU" sz="1600" dirty="0"/>
              <a:t/>
            </a:r>
            <a:br>
              <a:rPr lang="ru-RU" sz="1600" dirty="0"/>
            </a:br>
            <a:r>
              <a:rPr lang="ru-RU" sz="1600" dirty="0">
                <a:solidFill>
                  <a:srgbClr val="555555"/>
                </a:solidFill>
              </a:rPr>
              <a:t>– с выдающимися способностями;</a:t>
            </a:r>
            <a:r>
              <a:rPr lang="ru-RU" sz="1600" dirty="0"/>
              <a:t/>
            </a:r>
            <a:br>
              <a:rPr lang="ru-RU" sz="1600" dirty="0"/>
            </a:br>
            <a:r>
              <a:rPr lang="ru-RU" sz="1600" dirty="0">
                <a:solidFill>
                  <a:srgbClr val="555555"/>
                </a:solidFill>
              </a:rPr>
              <a:t>– талантливых;</a:t>
            </a:r>
            <a:r>
              <a:rPr lang="ru-RU" sz="1600" dirty="0"/>
              <a:t/>
            </a:r>
            <a:br>
              <a:rPr lang="ru-RU" sz="1600" dirty="0"/>
            </a:br>
            <a:r>
              <a:rPr lang="ru-RU" sz="1600" dirty="0">
                <a:solidFill>
                  <a:srgbClr val="555555"/>
                </a:solidFill>
              </a:rPr>
              <a:t>– гениальных. </a:t>
            </a:r>
            <a:r>
              <a:rPr lang="ru-RU" sz="1600" b="1" dirty="0">
                <a:solidFill>
                  <a:srgbClr val="555555"/>
                </a:solidFill>
              </a:rPr>
              <a:t>Гении</a:t>
            </a:r>
            <a:r>
              <a:rPr lang="ru-RU" sz="1600" dirty="0">
                <a:solidFill>
                  <a:srgbClr val="555555"/>
                </a:solidFill>
              </a:rPr>
              <a:t> – люди, обладающие необыкновенным творческим потенциалом, способные к уникальным качественно новым открытиям и творениям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0384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5795" y="872258"/>
            <a:ext cx="6244045" cy="1200329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333333"/>
                </a:solidFill>
              </a:rPr>
              <a:t>Духовная жизнь</a:t>
            </a:r>
            <a:r>
              <a:rPr lang="ru-RU" dirty="0">
                <a:solidFill>
                  <a:srgbClr val="333333"/>
                </a:solidFill>
              </a:rPr>
              <a:t> — это сфера общественной жизни, связанная с производством и распределением духовных ценностей, с удовлетворением духовных потребностей человека</a:t>
            </a:r>
            <a:r>
              <a:rPr lang="ru-RU" dirty="0" smtClean="0">
                <a:solidFill>
                  <a:srgbClr val="333333"/>
                </a:solidFill>
              </a:rPr>
              <a:t>.</a:t>
            </a:r>
            <a:r>
              <a:rPr lang="ru-RU" dirty="0"/>
              <a:t> 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21920" y="102171"/>
            <a:ext cx="5219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u="sng" dirty="0" smtClean="0">
                <a:solidFill>
                  <a:schemeClr val="accent1">
                    <a:lumMod val="50000"/>
                  </a:schemeClr>
                </a:solidFill>
              </a:rPr>
              <a:t>Духовная жизнь и духовный мир человека </a:t>
            </a:r>
            <a:endParaRPr lang="ru-RU" b="1" u="sng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339839" y="872258"/>
            <a:ext cx="6174377" cy="1200329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333333"/>
                </a:solidFill>
              </a:rPr>
              <a:t>Духовный мир личности</a:t>
            </a:r>
            <a:r>
              <a:rPr lang="ru-RU" dirty="0">
                <a:solidFill>
                  <a:srgbClr val="333333"/>
                </a:solidFill>
              </a:rPr>
              <a:t> — это социальная деятельность людей, направленная на создание, усвоение, сохранение и распространение культурных ценностей общества</a:t>
            </a:r>
            <a:r>
              <a:rPr lang="ru-RU" dirty="0" smtClean="0">
                <a:solidFill>
                  <a:srgbClr val="333333"/>
                </a:solidFill>
              </a:rPr>
              <a:t>.</a:t>
            </a:r>
            <a:endParaRPr lang="ru-RU" dirty="0">
              <a:solidFill>
                <a:srgbClr val="333333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913120" y="3811012"/>
            <a:ext cx="627888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333333"/>
                </a:solidFill>
              </a:rPr>
              <a:t>Духовная жизнь человека выражается в двух видах </a:t>
            </a:r>
            <a:r>
              <a:rPr lang="ru-RU" sz="1600" dirty="0" smtClean="0">
                <a:solidFill>
                  <a:srgbClr val="333333"/>
                </a:solidFill>
              </a:rPr>
              <a:t>деятельности: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1600" dirty="0" smtClean="0">
                <a:solidFill>
                  <a:srgbClr val="333333"/>
                </a:solidFill>
              </a:rPr>
              <a:t>Деятельность</a:t>
            </a:r>
            <a:r>
              <a:rPr lang="ru-RU" sz="1600" dirty="0">
                <a:solidFill>
                  <a:srgbClr val="333333"/>
                </a:solidFill>
              </a:rPr>
              <a:t>, направленная на производство и создание духовных, культурных ценностей (произведений культуры, результатов и методов научных исследований, имеющих историко-культурную значимость зданий, предметов, </a:t>
            </a:r>
            <a:r>
              <a:rPr lang="ru-RU" sz="1600" dirty="0" smtClean="0">
                <a:solidFill>
                  <a:srgbClr val="333333"/>
                </a:solidFill>
              </a:rPr>
              <a:t>технологий).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1600" dirty="0" smtClean="0">
                <a:solidFill>
                  <a:srgbClr val="333333"/>
                </a:solidFill>
              </a:rPr>
              <a:t>Деятельность</a:t>
            </a:r>
            <a:r>
              <a:rPr lang="ru-RU" sz="1600" dirty="0">
                <a:solidFill>
                  <a:srgbClr val="333333"/>
                </a:solidFill>
              </a:rPr>
              <a:t>, направленная на сохранение, усвоение, воспроизведение распределение, распространение созданных духовных, культурных ценностей.</a:t>
            </a:r>
            <a:endParaRPr lang="ru-RU" sz="1600" b="0" i="0" dirty="0">
              <a:solidFill>
                <a:srgbClr val="333333"/>
              </a:solidFill>
              <a:effectLst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95795" y="4159722"/>
            <a:ext cx="5442857" cy="1477328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333333"/>
                </a:solidFill>
              </a:rPr>
              <a:t>Человеческое достоинство</a:t>
            </a:r>
            <a:r>
              <a:rPr lang="ru-RU" dirty="0">
                <a:solidFill>
                  <a:srgbClr val="333333"/>
                </a:solidFill>
              </a:rPr>
              <a:t> — уважение к человеку, основанное на признании его ценности как нравственной личности; уважение к самому себе, основанное на своих положительных качествах.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1920" y="251599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Духовная жизнь человека возникает на основе его практической деятельности, является особой формой отражения окружающего мира и средством взаимодействия с ним.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6418216" y="219439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rgbClr val="333333"/>
                </a:solidFill>
                <a:latin typeface="Circe"/>
              </a:rPr>
              <a:t>Духовный мир личности включает в себя: знания, чувства, потребности, способности, ценности, веру, переживания, стремления, убеждения, цели</a:t>
            </a:r>
            <a:endParaRPr lang="ru-RU" dirty="0">
              <a:solidFill>
                <a:srgbClr val="333333"/>
              </a:solidFill>
              <a:latin typeface="Circe"/>
            </a:endParaRPr>
          </a:p>
        </p:txBody>
      </p:sp>
    </p:spTree>
    <p:extLst>
      <p:ext uri="{BB962C8B-B14F-4D97-AF65-F5344CB8AC3E}">
        <p14:creationId xmlns:p14="http://schemas.microsoft.com/office/powerpoint/2010/main" val="64031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1" y="193844"/>
            <a:ext cx="6435798" cy="19797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44647" y="1508772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Ответ: 36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787" y="72889"/>
            <a:ext cx="4372463" cy="2386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546735" y="1593469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Ответ: 26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277283"/>
            <a:ext cx="4807131" cy="214896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0349" y="2543470"/>
            <a:ext cx="6065901" cy="18827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37476" y="3747927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Ответ: 45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546735" y="3563261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Ответ: 56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6228" y="4507749"/>
            <a:ext cx="4786619" cy="22372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09969" y="5892698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Ответ: 34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0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8" grpId="0"/>
      <p:bldP spid="9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risovach.ru/upload/2014/09/mem/krestnyy-otec_61134845_orig_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027" y="273550"/>
            <a:ext cx="8692334" cy="636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55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21919" y="910522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600" dirty="0">
                <a:solidFill>
                  <a:srgbClr val="0B2734"/>
                </a:solidFill>
              </a:rPr>
              <a:t>Теория возникновения и прогресса человеческой деятельности носит название </a:t>
            </a:r>
            <a:r>
              <a:rPr lang="ru-RU" sz="1600" i="1" dirty="0">
                <a:solidFill>
                  <a:srgbClr val="0B2734"/>
                </a:solidFill>
              </a:rPr>
              <a:t>антропогенез. </a:t>
            </a:r>
            <a:r>
              <a:rPr lang="ru-RU" sz="1600" dirty="0">
                <a:solidFill>
                  <a:srgbClr val="0B2734"/>
                </a:solidFill>
              </a:rPr>
              <a:t>В науке существуют 4 базовые теории, объясняющие возникновение человеческой расы</a:t>
            </a:r>
            <a:r>
              <a:rPr lang="ru-RU" dirty="0">
                <a:solidFill>
                  <a:srgbClr val="0B2734"/>
                </a:solidFill>
              </a:rPr>
              <a:t>.</a:t>
            </a:r>
            <a:endParaRPr lang="ru-RU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622420"/>
              </p:ext>
            </p:extLst>
          </p:nvPr>
        </p:nvGraphicFramePr>
        <p:xfrm>
          <a:off x="209004" y="2138406"/>
          <a:ext cx="5120641" cy="3521692"/>
        </p:xfrm>
        <a:graphic>
          <a:graphicData uri="http://schemas.openxmlformats.org/drawingml/2006/table">
            <a:tbl>
              <a:tblPr/>
              <a:tblGrid>
                <a:gridCol w="2501426">
                  <a:extLst>
                    <a:ext uri="{9D8B030D-6E8A-4147-A177-3AD203B41FA5}">
                      <a16:colId xmlns:a16="http://schemas.microsoft.com/office/drawing/2014/main" val="467201437"/>
                    </a:ext>
                  </a:extLst>
                </a:gridCol>
                <a:gridCol w="2619215">
                  <a:extLst>
                    <a:ext uri="{9D8B030D-6E8A-4147-A177-3AD203B41FA5}">
                      <a16:colId xmlns:a16="http://schemas.microsoft.com/office/drawing/2014/main" val="617085342"/>
                    </a:ext>
                  </a:extLst>
                </a:gridCol>
              </a:tblGrid>
              <a:tr h="444796">
                <a:tc>
                  <a:txBody>
                    <a:bodyPr/>
                    <a:lstStyle/>
                    <a:p>
                      <a:pPr fontAlgn="t"/>
                      <a:r>
                        <a:rPr lang="ru-RU" sz="1100" b="1" dirty="0">
                          <a:effectLst/>
                        </a:rPr>
                        <a:t>Название теории</a:t>
                      </a:r>
                      <a:endParaRPr lang="ru-RU" sz="1100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100" b="1">
                          <a:effectLst/>
                        </a:rPr>
                        <a:t>Сущность теории происхождения человека</a:t>
                      </a:r>
                      <a:endParaRPr lang="ru-RU" sz="110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894957"/>
                  </a:ext>
                </a:extLst>
              </a:tr>
              <a:tr h="618847">
                <a:tc>
                  <a:txBody>
                    <a:bodyPr/>
                    <a:lstStyle/>
                    <a:p>
                      <a:pPr fontAlgn="t"/>
                      <a:r>
                        <a:rPr lang="ru-RU" sz="1100" dirty="0">
                          <a:effectLst/>
                        </a:rPr>
                        <a:t>Религиозная теория</a:t>
                      </a: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100" dirty="0">
                          <a:effectLst/>
                        </a:rPr>
                        <a:t>Человек – творение Бога. Душа – источник человеческого в человеке.</a:t>
                      </a: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702246"/>
                  </a:ext>
                </a:extLst>
              </a:tr>
              <a:tr h="618847">
                <a:tc>
                  <a:txBody>
                    <a:bodyPr/>
                    <a:lstStyle/>
                    <a:p>
                      <a:pPr fontAlgn="t"/>
                      <a:r>
                        <a:rPr lang="ru-RU" sz="1100" dirty="0">
                          <a:effectLst/>
                        </a:rPr>
                        <a:t>Теория космического происхождения человека</a:t>
                      </a: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100" dirty="0">
                          <a:effectLst/>
                        </a:rPr>
                        <a:t>Человек – существо внеземное, пришелец из космоса.</a:t>
                      </a: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0611730"/>
                  </a:ext>
                </a:extLst>
              </a:tr>
              <a:tr h="966948">
                <a:tc>
                  <a:txBody>
                    <a:bodyPr/>
                    <a:lstStyle/>
                    <a:p>
                      <a:pPr fontAlgn="t"/>
                      <a:r>
                        <a:rPr lang="ru-RU" sz="1100">
                          <a:effectLst/>
                        </a:rPr>
                        <a:t>Теория эволюции Чарльза Дарвина (материалистическая)</a:t>
                      </a: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100" dirty="0">
                          <a:effectLst/>
                        </a:rPr>
                        <a:t>Человек – биологический вид, высшее млекопитающее, имеет естественное происхождение.</a:t>
                      </a: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45162"/>
                  </a:ext>
                </a:extLst>
              </a:tr>
              <a:tr h="792897">
                <a:tc>
                  <a:txBody>
                    <a:bodyPr/>
                    <a:lstStyle/>
                    <a:p>
                      <a:pPr fontAlgn="t"/>
                      <a:r>
                        <a:rPr lang="ru-RU" sz="1100" dirty="0">
                          <a:effectLst/>
                        </a:rPr>
                        <a:t>Трудовая теория Ф. Энгельса (материалистическая)</a:t>
                      </a: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100" dirty="0">
                          <a:effectLst/>
                        </a:rPr>
                        <a:t>Под влиянием труда у человека сформировалось сознание, язык и творческие способности.</a:t>
                      </a: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471215"/>
                  </a:ext>
                </a:extLst>
              </a:tr>
            </a:tbl>
          </a:graphicData>
        </a:graphic>
      </p:graphicFrame>
      <p:pic>
        <p:nvPicPr>
          <p:cNvPr id="1026" name="Picture 2" descr="https://examer.ru/i/theory/soc/1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154" y="1633522"/>
            <a:ext cx="6313896" cy="3326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9004" y="146757"/>
            <a:ext cx="5338355" cy="940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u="sng" dirty="0">
                <a:solidFill>
                  <a:schemeClr val="accent4">
                    <a:lumMod val="50000"/>
                  </a:schemeClr>
                </a:solidFill>
              </a:rPr>
              <a:t>Человек как результат биологической и социокультурной эволюции</a:t>
            </a:r>
          </a:p>
          <a:p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1303726" y="1772859"/>
            <a:ext cx="269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b="1" dirty="0" smtClean="0">
                <a:solidFill>
                  <a:srgbClr val="FF0000"/>
                </a:solidFill>
              </a:rPr>
              <a:t>!</a:t>
            </a:r>
            <a:endParaRPr lang="ru-RU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93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s://ic.pics.livejournal.com/nvoloxina/81517107/135216/135216_9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69" b="18470"/>
          <a:stretch/>
        </p:blipFill>
        <p:spPr bwMode="auto">
          <a:xfrm>
            <a:off x="394062" y="3331100"/>
            <a:ext cx="4640716" cy="294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cf2.ppt-online.org/files2/slide/m/maxHARTJ67eZ2XYQPdhtFIjSuyD9VWNM03lgfEUqo/slide-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01"/>
          <a:stretch/>
        </p:blipFill>
        <p:spPr bwMode="auto">
          <a:xfrm>
            <a:off x="4408238" y="306024"/>
            <a:ext cx="7308669" cy="497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254725" y="176529"/>
            <a:ext cx="4691743" cy="1019538"/>
          </a:xfrm>
        </p:spPr>
        <p:txBody>
          <a:bodyPr>
            <a:normAutofit/>
          </a:bodyPr>
          <a:lstStyle/>
          <a:p>
            <a:r>
              <a:rPr lang="ru-RU" sz="2800" b="1" i="0" u="sng" dirty="0" smtClean="0">
                <a:solidFill>
                  <a:schemeClr val="accent4">
                    <a:lumMod val="50000"/>
                  </a:schemeClr>
                </a:solidFill>
                <a:latin typeface="+mn-lt"/>
              </a:rPr>
              <a:t>Отличие человека от животного</a:t>
            </a:r>
            <a:endParaRPr lang="ru-RU" sz="2800" b="1" i="0" u="sng" dirty="0">
              <a:solidFill>
                <a:schemeClr val="accent4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4435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0188" y="156204"/>
            <a:ext cx="2225629" cy="544286"/>
          </a:xfrm>
        </p:spPr>
        <p:txBody>
          <a:bodyPr>
            <a:normAutofit/>
          </a:bodyPr>
          <a:lstStyle/>
          <a:p>
            <a:r>
              <a:rPr lang="ru-RU" sz="2400" b="1" i="0" u="sng" dirty="0" smtClean="0">
                <a:solidFill>
                  <a:schemeClr val="accent4">
                    <a:lumMod val="50000"/>
                  </a:schemeClr>
                </a:solidFill>
                <a:latin typeface="+mn-lt"/>
              </a:rPr>
              <a:t>Сознание </a:t>
            </a:r>
            <a:endParaRPr lang="ru-RU" sz="2400" b="1" i="0" u="sng" dirty="0">
              <a:solidFill>
                <a:schemeClr val="accent4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95794" y="916982"/>
            <a:ext cx="5233851" cy="1754326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333333"/>
                </a:solidFill>
                <a:cs typeface="MV Boli" panose="02000500030200090000" pitchFamily="2" charset="0"/>
              </a:rPr>
              <a:t>Сознание</a:t>
            </a:r>
            <a:r>
              <a:rPr lang="ru-RU" dirty="0">
                <a:solidFill>
                  <a:srgbClr val="333333"/>
                </a:solidFill>
                <a:cs typeface="MV Boli" panose="02000500030200090000" pitchFamily="2" charset="0"/>
              </a:rPr>
              <a:t> – это форма психического отражения действительности и способность целенаправленно, обобщённо и оценочно отражать объективную реальность в чувственных и логических образах.</a:t>
            </a:r>
            <a:endParaRPr lang="ru-RU" dirty="0">
              <a:cs typeface="MV Boli" panose="02000500030200090000" pitchFamily="2" charset="0"/>
            </a:endParaRPr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585008"/>
              </p:ext>
            </p:extLst>
          </p:nvPr>
        </p:nvGraphicFramePr>
        <p:xfrm>
          <a:off x="5495109" y="544465"/>
          <a:ext cx="6587400" cy="2982505"/>
        </p:xfrm>
        <a:graphic>
          <a:graphicData uri="http://schemas.openxmlformats.org/drawingml/2006/table">
            <a:tbl>
              <a:tblPr/>
              <a:tblGrid>
                <a:gridCol w="1646850">
                  <a:extLst>
                    <a:ext uri="{9D8B030D-6E8A-4147-A177-3AD203B41FA5}">
                      <a16:colId xmlns:a16="http://schemas.microsoft.com/office/drawing/2014/main" val="2572101288"/>
                    </a:ext>
                  </a:extLst>
                </a:gridCol>
                <a:gridCol w="1646850">
                  <a:extLst>
                    <a:ext uri="{9D8B030D-6E8A-4147-A177-3AD203B41FA5}">
                      <a16:colId xmlns:a16="http://schemas.microsoft.com/office/drawing/2014/main" val="2160569334"/>
                    </a:ext>
                  </a:extLst>
                </a:gridCol>
                <a:gridCol w="1646850">
                  <a:extLst>
                    <a:ext uri="{9D8B030D-6E8A-4147-A177-3AD203B41FA5}">
                      <a16:colId xmlns:a16="http://schemas.microsoft.com/office/drawing/2014/main" val="318522875"/>
                    </a:ext>
                  </a:extLst>
                </a:gridCol>
                <a:gridCol w="1646850">
                  <a:extLst>
                    <a:ext uri="{9D8B030D-6E8A-4147-A177-3AD203B41FA5}">
                      <a16:colId xmlns:a16="http://schemas.microsoft.com/office/drawing/2014/main" val="3545964613"/>
                    </a:ext>
                  </a:extLst>
                </a:gridCol>
              </a:tblGrid>
              <a:tr h="400092">
                <a:tc gridSpan="4">
                  <a:txBody>
                    <a:bodyPr/>
                    <a:lstStyle/>
                    <a:p>
                      <a:pPr fontAlgn="t"/>
                      <a:r>
                        <a:rPr lang="ru-RU" sz="1200" b="1" dirty="0">
                          <a:effectLst/>
                        </a:rPr>
                        <a:t>Структура сознания</a:t>
                      </a:r>
                      <a:endParaRPr lang="ru-RU" sz="1200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302758"/>
                  </a:ext>
                </a:extLst>
              </a:tr>
              <a:tr h="2582413">
                <a:tc>
                  <a:txBody>
                    <a:bodyPr/>
                    <a:lstStyle/>
                    <a:p>
                      <a:pPr fontAlgn="t"/>
                      <a:r>
                        <a:rPr lang="ru-RU" sz="1200" b="1" dirty="0">
                          <a:effectLst/>
                        </a:rPr>
                        <a:t>восприятие органами чувств </a:t>
                      </a:r>
                      <a:r>
                        <a:rPr lang="ru-RU" sz="1200" dirty="0">
                          <a:effectLst/>
                        </a:rPr>
                        <a:t>окружающего мира и самого себя (познание и самопознание)</a:t>
                      </a: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200" b="1" dirty="0">
                          <a:effectLst/>
                        </a:rPr>
                        <a:t>логико-понятийные способности</a:t>
                      </a:r>
                      <a:r>
                        <a:rPr lang="ru-RU" sz="1200" dirty="0">
                          <a:effectLst/>
                        </a:rPr>
                        <a:t> к рациональному познанию и знания, получаемые на их основе (понимание сущности объектов)</a:t>
                      </a: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200" b="1" dirty="0">
                          <a:effectLst/>
                        </a:rPr>
                        <a:t>эмоциональные компоненты</a:t>
                      </a:r>
                      <a:r>
                        <a:rPr lang="ru-RU" sz="1200" dirty="0">
                          <a:effectLst/>
                        </a:rPr>
                        <a:t> (сфера личностных переживаний, воспоминаний, предчувствий)</a:t>
                      </a: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200" b="1" dirty="0">
                          <a:effectLst/>
                        </a:rPr>
                        <a:t>ценностно-смысловые компоненты</a:t>
                      </a:r>
                      <a:r>
                        <a:rPr lang="ru-RU" sz="1200" dirty="0">
                          <a:effectLst/>
                        </a:rPr>
                        <a:t> (сфера высших мотивов деятельности, её духовных идеалов, способности к их формированию и пониманию)</a:t>
                      </a: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762176"/>
                  </a:ext>
                </a:extLst>
              </a:tr>
            </a:tbl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1236618" y="3662357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dirty="0"/>
              <a:t>Свойства </a:t>
            </a:r>
            <a:r>
              <a:rPr lang="ru-RU" b="1" dirty="0" smtClean="0"/>
              <a:t>сознания:</a:t>
            </a:r>
            <a:endParaRPr lang="ru-RU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 smtClean="0"/>
              <a:t>активность </a:t>
            </a:r>
            <a:r>
              <a:rPr lang="ru-RU" dirty="0"/>
              <a:t>(отражает мир целенаправленно; служит основой преобразовательской деятельности человека</a:t>
            </a:r>
            <a:r>
              <a:rPr lang="ru-RU" dirty="0" smtClean="0"/>
              <a:t>);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 smtClean="0"/>
              <a:t>избирательность </a:t>
            </a:r>
            <a:r>
              <a:rPr lang="ru-RU" dirty="0"/>
              <a:t>(различия в содержании как на личном, так и на общественном уровне</a:t>
            </a:r>
            <a:r>
              <a:rPr lang="ru-RU" dirty="0" smtClean="0"/>
              <a:t>);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 smtClean="0"/>
              <a:t>субъективность;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 smtClean="0"/>
              <a:t>творческое </a:t>
            </a:r>
            <a:r>
              <a:rPr lang="ru-RU" dirty="0"/>
              <a:t>начало.</a:t>
            </a: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3905250" y="1908031"/>
            <a:ext cx="8177259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300" b="0" i="0" u="none" strike="noStrike" cap="none" normalizeH="0" baseline="0" smtClean="0">
                <a:ln>
                  <a:noFill/>
                </a:ln>
                <a:solidFill>
                  <a:srgbClr val="0B2734"/>
                </a:solidFill>
                <a:effectLst/>
                <a:latin typeface="Montserrat"/>
              </a:rPr>
              <a:t>​​​​​​​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68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0800000" flipV="1">
            <a:off x="226423" y="431856"/>
            <a:ext cx="3971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Элементы структуры сознания</a:t>
            </a:r>
            <a:endParaRPr lang="ru-RU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225939"/>
              </p:ext>
            </p:extLst>
          </p:nvPr>
        </p:nvGraphicFramePr>
        <p:xfrm>
          <a:off x="434642" y="1262742"/>
          <a:ext cx="6340626" cy="4965761"/>
        </p:xfrm>
        <a:graphic>
          <a:graphicData uri="http://schemas.openxmlformats.org/drawingml/2006/table">
            <a:tbl>
              <a:tblPr/>
              <a:tblGrid>
                <a:gridCol w="3170313">
                  <a:extLst>
                    <a:ext uri="{9D8B030D-6E8A-4147-A177-3AD203B41FA5}">
                      <a16:colId xmlns:a16="http://schemas.microsoft.com/office/drawing/2014/main" val="1647548062"/>
                    </a:ext>
                  </a:extLst>
                </a:gridCol>
                <a:gridCol w="3170313">
                  <a:extLst>
                    <a:ext uri="{9D8B030D-6E8A-4147-A177-3AD203B41FA5}">
                      <a16:colId xmlns:a16="http://schemas.microsoft.com/office/drawing/2014/main" val="146349003"/>
                    </a:ext>
                  </a:extLst>
                </a:gridCol>
              </a:tblGrid>
              <a:tr h="674108">
                <a:tc>
                  <a:txBody>
                    <a:bodyPr/>
                    <a:lstStyle/>
                    <a:p>
                      <a:pPr algn="l"/>
                      <a:r>
                        <a:rPr lang="ru-RU" sz="1200" b="1" i="1" dirty="0">
                          <a:effectLst/>
                        </a:rPr>
                        <a:t>Бессознательное</a:t>
                      </a:r>
                      <a:endParaRPr lang="ru-RU" sz="1200" dirty="0">
                        <a:effectLst/>
                      </a:endParaRPr>
                    </a:p>
                  </a:txBody>
                  <a:tcPr marL="47817" marR="47817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="1" dirty="0">
                          <a:effectLst/>
                        </a:rPr>
                        <a:t>– </a:t>
                      </a:r>
                      <a:r>
                        <a:rPr lang="ru-RU" sz="1200" dirty="0">
                          <a:effectLst/>
                        </a:rPr>
                        <a:t>процессы, имеющие власть над поведением человека. Обретают проявление в снах, оговорках, мечтах.</a:t>
                      </a:r>
                    </a:p>
                  </a:txBody>
                  <a:tcPr marL="47817" marR="47817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36426"/>
                  </a:ext>
                </a:extLst>
              </a:tr>
              <a:tr h="758160">
                <a:tc>
                  <a:txBody>
                    <a:bodyPr/>
                    <a:lstStyle/>
                    <a:p>
                      <a:pPr algn="l"/>
                      <a:r>
                        <a:rPr lang="ru-RU" sz="1200" b="1" i="1" dirty="0">
                          <a:effectLst/>
                        </a:rPr>
                        <a:t>Массовое сознание</a:t>
                      </a:r>
                      <a:endParaRPr lang="ru-RU" sz="1200" dirty="0">
                        <a:effectLst/>
                      </a:endParaRPr>
                    </a:p>
                  </a:txBody>
                  <a:tcPr marL="47817" marR="47817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="1" dirty="0">
                          <a:effectLst/>
                        </a:rPr>
                        <a:t>–</a:t>
                      </a:r>
                      <a:r>
                        <a:rPr lang="ru-RU" sz="1200" dirty="0">
                          <a:effectLst/>
                        </a:rPr>
                        <a:t> общественное мнение, транслируемое в средствах массовой информации, на митингах, демонстрациях.</a:t>
                      </a:r>
                    </a:p>
                  </a:txBody>
                  <a:tcPr marL="47817" marR="47817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537755"/>
                  </a:ext>
                </a:extLst>
              </a:tr>
              <a:tr h="674108">
                <a:tc>
                  <a:txBody>
                    <a:bodyPr/>
                    <a:lstStyle/>
                    <a:p>
                      <a:pPr algn="l"/>
                      <a:r>
                        <a:rPr lang="ru-RU" sz="1200" b="1" i="1">
                          <a:effectLst/>
                        </a:rPr>
                        <a:t>Самосознание</a:t>
                      </a:r>
                      <a:endParaRPr lang="ru-RU" sz="1200">
                        <a:effectLst/>
                      </a:endParaRPr>
                    </a:p>
                  </a:txBody>
                  <a:tcPr marL="47817" marR="47817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="1" dirty="0">
                          <a:effectLst/>
                        </a:rPr>
                        <a:t>– </a:t>
                      </a:r>
                      <a:r>
                        <a:rPr lang="ru-RU" sz="1200" dirty="0">
                          <a:effectLst/>
                        </a:rPr>
                        <a:t>осознание себя как личности: мотивы, поступки, действия, за которые человек несёт ответственность. </a:t>
                      </a:r>
                    </a:p>
                  </a:txBody>
                  <a:tcPr marL="47817" marR="47817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953782"/>
                  </a:ext>
                </a:extLst>
              </a:tr>
              <a:tr h="551819">
                <a:tc>
                  <a:txBody>
                    <a:bodyPr/>
                    <a:lstStyle/>
                    <a:p>
                      <a:pPr algn="l"/>
                      <a:r>
                        <a:rPr lang="ru-RU" sz="1200" b="1" i="1">
                          <a:effectLst/>
                        </a:rPr>
                        <a:t>Самопознание</a:t>
                      </a:r>
                      <a:endParaRPr lang="ru-RU" sz="1200">
                        <a:effectLst/>
                      </a:endParaRPr>
                    </a:p>
                  </a:txBody>
                  <a:tcPr marL="47817" marR="47817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="1" dirty="0">
                          <a:effectLst/>
                        </a:rPr>
                        <a:t>–</a:t>
                      </a:r>
                      <a:r>
                        <a:rPr lang="ru-RU" sz="1200" dirty="0">
                          <a:effectLst/>
                        </a:rPr>
                        <a:t> постижение собственных физических и психологических особенностей.</a:t>
                      </a:r>
                    </a:p>
                  </a:txBody>
                  <a:tcPr marL="47817" marR="47817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090385"/>
                  </a:ext>
                </a:extLst>
              </a:tr>
              <a:tr h="1170843">
                <a:tc>
                  <a:txBody>
                    <a:bodyPr/>
                    <a:lstStyle/>
                    <a:p>
                      <a:pPr algn="l"/>
                      <a:r>
                        <a:rPr lang="ru-RU" sz="1200" b="1" i="1">
                          <a:effectLst/>
                        </a:rPr>
                        <a:t>Самооценка</a:t>
                      </a:r>
                      <a:endParaRPr lang="ru-RU" sz="1200">
                        <a:effectLst/>
                      </a:endParaRPr>
                    </a:p>
                  </a:txBody>
                  <a:tcPr marL="47817" marR="47817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="1" dirty="0">
                          <a:effectLst/>
                        </a:rPr>
                        <a:t>–  </a:t>
                      </a:r>
                      <a:r>
                        <a:rPr lang="ru-RU" sz="1200" dirty="0">
                          <a:effectLst/>
                        </a:rPr>
                        <a:t>носит субъективный характер, отражает оценочную характеристику собственному образу. Разделяется на реалистичную (действительной) и нереалистичную (завышенная и заниженная).</a:t>
                      </a:r>
                    </a:p>
                  </a:txBody>
                  <a:tcPr marL="47817" marR="47817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685987"/>
                  </a:ext>
                </a:extLst>
              </a:tr>
              <a:tr h="519091">
                <a:tc>
                  <a:txBody>
                    <a:bodyPr/>
                    <a:lstStyle/>
                    <a:p>
                      <a:pPr algn="l"/>
                      <a:r>
                        <a:rPr lang="ru-RU" sz="1200" b="1" i="1">
                          <a:effectLst/>
                        </a:rPr>
                        <a:t>Поведение</a:t>
                      </a:r>
                      <a:endParaRPr lang="ru-RU" sz="1200">
                        <a:effectLst/>
                      </a:endParaRPr>
                    </a:p>
                  </a:txBody>
                  <a:tcPr marL="47817" marR="47817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="1" dirty="0">
                          <a:effectLst/>
                        </a:rPr>
                        <a:t>– </a:t>
                      </a:r>
                      <a:r>
                        <a:rPr lang="ru-RU" sz="1200" dirty="0">
                          <a:effectLst/>
                        </a:rPr>
                        <a:t>поступки, осуществляемые человеком в той или иной ситуации.</a:t>
                      </a:r>
                    </a:p>
                  </a:txBody>
                  <a:tcPr marL="47817" marR="47817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429366"/>
                  </a:ext>
                </a:extLst>
              </a:tr>
              <a:tr h="551819">
                <a:tc>
                  <a:txBody>
                    <a:bodyPr/>
                    <a:lstStyle/>
                    <a:p>
                      <a:pPr algn="l"/>
                      <a:r>
                        <a:rPr lang="ru-RU" sz="1200" b="1" i="1">
                          <a:effectLst/>
                        </a:rPr>
                        <a:t>Поступки</a:t>
                      </a:r>
                      <a:endParaRPr lang="ru-RU" sz="1200">
                        <a:effectLst/>
                      </a:endParaRPr>
                    </a:p>
                  </a:txBody>
                  <a:tcPr marL="47817" marR="47817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="1" dirty="0">
                          <a:effectLst/>
                        </a:rPr>
                        <a:t>–</a:t>
                      </a:r>
                      <a:r>
                        <a:rPr lang="ru-RU" sz="1200" dirty="0">
                          <a:effectLst/>
                        </a:rPr>
                        <a:t> действия, совершаемые под влиянием мотивов, намерений, целей и средств.</a:t>
                      </a:r>
                    </a:p>
                  </a:txBody>
                  <a:tcPr marL="47817" marR="47817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868107"/>
                  </a:ext>
                </a:extLst>
              </a:tr>
            </a:tbl>
          </a:graphicData>
        </a:graphic>
      </p:graphicFrame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2"/>
          <a:srcRect r="3627"/>
          <a:stretch/>
        </p:blipFill>
        <p:spPr>
          <a:xfrm>
            <a:off x="7322337" y="975359"/>
            <a:ext cx="4042350" cy="532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4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Общественное и индивидуальное сознание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859383" y="4437077"/>
            <a:ext cx="6581503" cy="203132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ru-RU" dirty="0"/>
              <a:t>Индивидуальное сознание – совокупность </a:t>
            </a:r>
            <a:r>
              <a:rPr lang="ru-RU" dirty="0" smtClean="0"/>
              <a:t>убеждений, ценностей, </a:t>
            </a:r>
            <a:r>
              <a:rPr lang="ru-RU" dirty="0"/>
              <a:t>идей, оценок, чувств одного человека. Оно ярче, чем общественное, но оно уже. Индивидуальное сознание отражает </a:t>
            </a:r>
            <a:r>
              <a:rPr lang="ru-RU" dirty="0" smtClean="0"/>
              <a:t>внутренний мир</a:t>
            </a:r>
            <a:r>
              <a:rPr lang="ru-RU" dirty="0"/>
              <a:t> одной личности. Но каждый человек по своей природе уникален, нельзя найти совершенно одинаковые варианты мышления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83474" y="2048220"/>
            <a:ext cx="6096000" cy="203132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txBody>
          <a:bodyPr>
            <a:spAutoFit/>
          </a:bodyPr>
          <a:lstStyle/>
          <a:p>
            <a:r>
              <a:rPr lang="ru-RU" dirty="0"/>
              <a:t>Общественное сознание – совокупность убеждений, оценок и мнений всего общества относительно нынешней жизни. Общественное сознание глубже и шире изучает любую проблему социума. Общественное сознание соединяет опыт, мышление всех людей и выдвигает нечто среднее.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015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/>
          <p:cNvSpPr/>
          <p:nvPr/>
        </p:nvSpPr>
        <p:spPr>
          <a:xfrm>
            <a:off x="3509554" y="165462"/>
            <a:ext cx="4180115" cy="905692"/>
          </a:xfrm>
          <a:prstGeom prst="ellips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Формы общественного сознания </a:t>
            </a:r>
            <a:endParaRPr lang="ru-RU" dirty="0"/>
          </a:p>
        </p:txBody>
      </p:sp>
      <p:sp>
        <p:nvSpPr>
          <p:cNvPr id="7" name="Овал 6"/>
          <p:cNvSpPr/>
          <p:nvPr/>
        </p:nvSpPr>
        <p:spPr>
          <a:xfrm>
            <a:off x="174171" y="1284515"/>
            <a:ext cx="3409406" cy="1221377"/>
          </a:xfrm>
          <a:prstGeom prst="ellips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b="1" dirty="0">
                <a:solidFill>
                  <a:srgbClr val="000000"/>
                </a:solidFill>
              </a:rPr>
              <a:t>Политическое сознание.</a:t>
            </a:r>
            <a:r>
              <a:rPr lang="ru-RU" sz="1200" dirty="0">
                <a:solidFill>
                  <a:srgbClr val="000000"/>
                </a:solidFill>
              </a:rPr>
              <a:t> </a:t>
            </a:r>
            <a:endParaRPr lang="ru-RU" sz="1200" dirty="0" smtClean="0">
              <a:solidFill>
                <a:srgbClr val="000000"/>
              </a:solidFill>
            </a:endParaRPr>
          </a:p>
          <a:p>
            <a:pPr algn="ctr"/>
            <a:r>
              <a:rPr lang="ru-RU" sz="1200" dirty="0" smtClean="0">
                <a:solidFill>
                  <a:srgbClr val="000000"/>
                </a:solidFill>
              </a:rPr>
              <a:t>Это </a:t>
            </a:r>
            <a:r>
              <a:rPr lang="ru-RU" sz="1200" dirty="0">
                <a:solidFill>
                  <a:srgbClr val="000000"/>
                </a:solidFill>
              </a:rPr>
              <a:t>система знаний и оценок, посредством которых общество осознает сферу политики. </a:t>
            </a:r>
            <a:endParaRPr lang="ru-RU" sz="1200" dirty="0">
              <a:solidFill>
                <a:srgbClr val="000000"/>
              </a:solidFill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4223656" y="1837508"/>
            <a:ext cx="3065418" cy="1434738"/>
          </a:xfrm>
          <a:prstGeom prst="ellips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b="1" dirty="0">
                <a:solidFill>
                  <a:srgbClr val="000000"/>
                </a:solidFill>
              </a:rPr>
              <a:t>Правовое сознание. </a:t>
            </a:r>
            <a:endParaRPr lang="ru-RU" sz="1200" b="1" dirty="0" smtClean="0">
              <a:solidFill>
                <a:srgbClr val="000000"/>
              </a:solidFill>
            </a:endParaRPr>
          </a:p>
          <a:p>
            <a:pPr algn="ctr"/>
            <a:r>
              <a:rPr lang="ru-RU" sz="1200" dirty="0" smtClean="0">
                <a:solidFill>
                  <a:srgbClr val="000000"/>
                </a:solidFill>
              </a:rPr>
              <a:t>Это </a:t>
            </a:r>
            <a:r>
              <a:rPr lang="ru-RU" sz="1200" dirty="0">
                <a:solidFill>
                  <a:srgbClr val="000000"/>
                </a:solidFill>
              </a:rPr>
              <a:t>система знаний и оценок, посредством которых обществом осознается сфера права.</a:t>
            </a:r>
            <a:endParaRPr lang="ru-RU" sz="1200" dirty="0"/>
          </a:p>
        </p:txBody>
      </p:sp>
      <p:sp>
        <p:nvSpPr>
          <p:cNvPr id="9" name="Овал 8"/>
          <p:cNvSpPr/>
          <p:nvPr/>
        </p:nvSpPr>
        <p:spPr>
          <a:xfrm>
            <a:off x="7966165" y="2250745"/>
            <a:ext cx="3836126" cy="1456507"/>
          </a:xfrm>
          <a:prstGeom prst="ellips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b="1" dirty="0">
                <a:solidFill>
                  <a:srgbClr val="000000"/>
                </a:solidFill>
              </a:rPr>
              <a:t>Нравственное сознание</a:t>
            </a:r>
            <a:r>
              <a:rPr lang="ru-RU" sz="1100" dirty="0">
                <a:solidFill>
                  <a:srgbClr val="000000"/>
                </a:solidFill>
              </a:rPr>
              <a:t>. </a:t>
            </a:r>
            <a:endParaRPr lang="ru-RU" sz="1100" dirty="0" smtClean="0">
              <a:solidFill>
                <a:srgbClr val="000000"/>
              </a:solidFill>
            </a:endParaRPr>
          </a:p>
          <a:p>
            <a:pPr algn="ctr"/>
            <a:r>
              <a:rPr lang="ru-RU" sz="1100" dirty="0" smtClean="0">
                <a:solidFill>
                  <a:srgbClr val="000000"/>
                </a:solidFill>
              </a:rPr>
              <a:t>Это </a:t>
            </a:r>
            <a:r>
              <a:rPr lang="ru-RU" sz="1100" dirty="0">
                <a:solidFill>
                  <a:srgbClr val="000000"/>
                </a:solidFill>
              </a:rPr>
              <a:t>исторически складывающиеся принципы морали в отношениях между людьми, между людьми и обществом, между людьми и законом</a:t>
            </a:r>
            <a:endParaRPr lang="ru-RU" sz="1100" dirty="0"/>
          </a:p>
        </p:txBody>
      </p:sp>
      <p:sp>
        <p:nvSpPr>
          <p:cNvPr id="10" name="Овал 9"/>
          <p:cNvSpPr/>
          <p:nvPr/>
        </p:nvSpPr>
        <p:spPr>
          <a:xfrm>
            <a:off x="8107680" y="254724"/>
            <a:ext cx="3553097" cy="1561013"/>
          </a:xfrm>
          <a:prstGeom prst="ellips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b="1" dirty="0">
                <a:solidFill>
                  <a:srgbClr val="000000"/>
                </a:solidFill>
              </a:rPr>
              <a:t>Эстетическое сознание</a:t>
            </a:r>
            <a:r>
              <a:rPr lang="ru-RU" sz="1100" dirty="0">
                <a:solidFill>
                  <a:srgbClr val="000000"/>
                </a:solidFill>
              </a:rPr>
              <a:t>. </a:t>
            </a:r>
            <a:endParaRPr lang="ru-RU" sz="1100" dirty="0" smtClean="0">
              <a:solidFill>
                <a:srgbClr val="000000"/>
              </a:solidFill>
            </a:endParaRPr>
          </a:p>
          <a:p>
            <a:pPr algn="ctr"/>
            <a:r>
              <a:rPr lang="ru-RU" sz="1100" dirty="0" smtClean="0">
                <a:solidFill>
                  <a:srgbClr val="000000"/>
                </a:solidFill>
              </a:rPr>
              <a:t>Это </a:t>
            </a:r>
            <a:r>
              <a:rPr lang="ru-RU" sz="1100" dirty="0">
                <a:solidFill>
                  <a:srgbClr val="000000"/>
                </a:solidFill>
              </a:rPr>
              <a:t>отражение окружающего мира в форме особых сложных переживаний, связанных с чувствами возвышенного, прекрасного, трагического и комического.</a:t>
            </a:r>
          </a:p>
        </p:txBody>
      </p:sp>
      <p:sp>
        <p:nvSpPr>
          <p:cNvPr id="11" name="Овал 10"/>
          <p:cNvSpPr/>
          <p:nvPr/>
        </p:nvSpPr>
        <p:spPr>
          <a:xfrm>
            <a:off x="8534399" y="4907281"/>
            <a:ext cx="3265715" cy="1489166"/>
          </a:xfrm>
          <a:prstGeom prst="ellips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b="1" dirty="0">
                <a:solidFill>
                  <a:srgbClr val="000000"/>
                </a:solidFill>
              </a:rPr>
              <a:t>Религиозное сознание</a:t>
            </a:r>
            <a:r>
              <a:rPr lang="ru-RU" sz="1100" dirty="0">
                <a:solidFill>
                  <a:srgbClr val="000000"/>
                </a:solidFill>
              </a:rPr>
              <a:t> </a:t>
            </a:r>
            <a:endParaRPr lang="ru-RU" sz="1100" dirty="0" smtClean="0">
              <a:solidFill>
                <a:srgbClr val="000000"/>
              </a:solidFill>
            </a:endParaRPr>
          </a:p>
          <a:p>
            <a:pPr algn="ctr"/>
            <a:r>
              <a:rPr lang="ru-RU" sz="1100" dirty="0" smtClean="0">
                <a:solidFill>
                  <a:srgbClr val="000000"/>
                </a:solidFill>
              </a:rPr>
              <a:t>выражает </a:t>
            </a:r>
            <a:r>
              <a:rPr lang="ru-RU" sz="1100" dirty="0">
                <a:solidFill>
                  <a:srgbClr val="000000"/>
                </a:solidFill>
              </a:rPr>
              <a:t>в себе внутренний опыт человека, связанный с ощущением им своей связи с чем-то высшим себе и данному миру</a:t>
            </a:r>
            <a:endParaRPr lang="ru-RU" sz="1100" dirty="0"/>
          </a:p>
        </p:txBody>
      </p:sp>
      <p:sp>
        <p:nvSpPr>
          <p:cNvPr id="12" name="Овал 11"/>
          <p:cNvSpPr/>
          <p:nvPr/>
        </p:nvSpPr>
        <p:spPr>
          <a:xfrm>
            <a:off x="2046515" y="5245155"/>
            <a:ext cx="3622766" cy="1341120"/>
          </a:xfrm>
          <a:prstGeom prst="ellips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b="1" dirty="0">
                <a:solidFill>
                  <a:srgbClr val="000000"/>
                </a:solidFill>
              </a:rPr>
              <a:t>Естественнонаучное</a:t>
            </a:r>
            <a:r>
              <a:rPr lang="ru-RU" sz="1100" dirty="0">
                <a:solidFill>
                  <a:srgbClr val="000000"/>
                </a:solidFill>
              </a:rPr>
              <a:t> </a:t>
            </a:r>
            <a:r>
              <a:rPr lang="ru-RU" sz="1100" b="1" dirty="0">
                <a:solidFill>
                  <a:srgbClr val="000000"/>
                </a:solidFill>
              </a:rPr>
              <a:t>сознание</a:t>
            </a:r>
            <a:r>
              <a:rPr lang="ru-RU" sz="1100" dirty="0">
                <a:solidFill>
                  <a:srgbClr val="000000"/>
                </a:solidFill>
              </a:rPr>
              <a:t>. Это система экспериментально подтвержденных и статистически закономерных знаний о природе, обществе и человеке.</a:t>
            </a:r>
            <a:endParaRPr lang="ru-RU" sz="1100" dirty="0">
              <a:solidFill>
                <a:srgbClr val="000000"/>
              </a:solidFill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5077096" y="3884020"/>
            <a:ext cx="3457303" cy="1184367"/>
          </a:xfrm>
          <a:prstGeom prst="ellips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b="1" dirty="0">
                <a:solidFill>
                  <a:srgbClr val="000000"/>
                </a:solidFill>
              </a:rPr>
              <a:t>Экономическое сознание</a:t>
            </a:r>
            <a:r>
              <a:rPr lang="ru-RU" sz="1100" dirty="0">
                <a:solidFill>
                  <a:srgbClr val="000000"/>
                </a:solidFill>
              </a:rPr>
              <a:t>. </a:t>
            </a:r>
            <a:endParaRPr lang="ru-RU" sz="1100" dirty="0" smtClean="0">
              <a:solidFill>
                <a:srgbClr val="000000"/>
              </a:solidFill>
            </a:endParaRPr>
          </a:p>
          <a:p>
            <a:pPr algn="ctr"/>
            <a:r>
              <a:rPr lang="ru-RU" sz="1100" dirty="0" smtClean="0">
                <a:solidFill>
                  <a:srgbClr val="000000"/>
                </a:solidFill>
              </a:rPr>
              <a:t>Это </a:t>
            </a:r>
            <a:r>
              <a:rPr lang="ru-RU" sz="1100" dirty="0">
                <a:solidFill>
                  <a:srgbClr val="000000"/>
                </a:solidFill>
              </a:rPr>
              <a:t>форма общественного сознания, в которой отражены экономические знания и социально-экономические потребности общества.</a:t>
            </a:r>
            <a:endParaRPr lang="ru-RU" sz="1100" dirty="0">
              <a:solidFill>
                <a:srgbClr val="000000"/>
              </a:solidFill>
            </a:endParaRPr>
          </a:p>
        </p:txBody>
      </p:sp>
      <p:sp>
        <p:nvSpPr>
          <p:cNvPr id="14" name="Овал 13"/>
          <p:cNvSpPr/>
          <p:nvPr/>
        </p:nvSpPr>
        <p:spPr>
          <a:xfrm>
            <a:off x="328748" y="3391990"/>
            <a:ext cx="4136572" cy="1515291"/>
          </a:xfrm>
          <a:prstGeom prst="ellips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b="1" dirty="0"/>
              <a:t>Моральное сознание</a:t>
            </a:r>
            <a:r>
              <a:rPr lang="ru-RU" sz="1200" dirty="0">
                <a:solidFill>
                  <a:srgbClr val="000000"/>
                </a:solidFill>
              </a:rPr>
              <a:t>, с точки зрения многих философов, – это ядро человеческой личности, ядро духовности, то, что составляет сущность человека в отличие от животного.</a:t>
            </a:r>
            <a:endParaRPr lang="ru-RU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92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13211" y="163113"/>
            <a:ext cx="472875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>
                <a:solidFill>
                  <a:srgbClr val="333333"/>
                </a:solidFill>
              </a:rPr>
              <a:t>Уровни общественного сознания:</a:t>
            </a:r>
            <a:endParaRPr lang="ru-RU" b="1" dirty="0">
              <a:solidFill>
                <a:srgbClr val="333333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33333"/>
                </a:solidFill>
              </a:rPr>
              <a:t>Первое подразумевает установку причинно-следственных связей и умозаключения на основе жизненного опыта.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33333"/>
                </a:solidFill>
              </a:rPr>
              <a:t>Второй вид сознания – углубленный подход в изучении общественных явлений.</a:t>
            </a:r>
          </a:p>
          <a:p>
            <a:r>
              <a:rPr lang="ru-RU" dirty="0">
                <a:solidFill>
                  <a:srgbClr val="333333"/>
                </a:solidFill>
              </a:rPr>
              <a:t>Ж</a:t>
            </a:r>
            <a:r>
              <a:rPr lang="ru-RU" dirty="0" smtClean="0">
                <a:solidFill>
                  <a:srgbClr val="333333"/>
                </a:solidFill>
              </a:rPr>
              <a:t>итейское </a:t>
            </a:r>
            <a:r>
              <a:rPr lang="ru-RU" dirty="0">
                <a:solidFill>
                  <a:srgbClr val="333333"/>
                </a:solidFill>
              </a:rPr>
              <a:t>сознание – мнение большинства бабушек на лавочке, подкрепленное спорами с парой нерадивых подростков. Научное сознание – социологические опросы, наблюдения, эксперименты, подтверждающие теорию о том, что нравственность молодежи падает.</a:t>
            </a:r>
            <a:endParaRPr lang="ru-RU" b="0" i="0" dirty="0">
              <a:solidFill>
                <a:srgbClr val="333333"/>
              </a:solidFill>
              <a:effectLst/>
            </a:endParaRPr>
          </a:p>
        </p:txBody>
      </p:sp>
      <p:pic>
        <p:nvPicPr>
          <p:cNvPr id="4" name="Picture 2" descr="https://avatars.dzeninfra.ru/get-zen_doc/5234097/pub_61b65e0de1685940a7d76fe4_61b65ed8e1685940a7d7e91f/scale_12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859" y="402369"/>
            <a:ext cx="3504551" cy="226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s://avatars.dzeninfra.ru/get-zen_doc/1892973/pub_601d0e5e6695f61b587cf3bc_601d0e9fa34fdb6f586baf6d/scale_12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903" y="3611239"/>
            <a:ext cx="3448594" cy="234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Прямая со стрелкой 6"/>
          <p:cNvCxnSpPr/>
          <p:nvPr/>
        </p:nvCxnSpPr>
        <p:spPr>
          <a:xfrm flipV="1">
            <a:off x="4136571" y="1828800"/>
            <a:ext cx="1114698" cy="596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>
            <a:off x="4554583" y="3988527"/>
            <a:ext cx="1881051" cy="461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3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3915" y="187627"/>
            <a:ext cx="5823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u="sng" dirty="0">
                <a:solidFill>
                  <a:schemeClr val="accent1">
                    <a:lumMod val="50000"/>
                  </a:schemeClr>
                </a:solidFill>
              </a:rPr>
              <a:t>Человек, индивид, индивидуальность, личность</a:t>
            </a:r>
            <a:endParaRPr lang="ru-RU" b="1" i="0" u="sng" dirty="0">
              <a:solidFill>
                <a:schemeClr val="accent1">
                  <a:lumMod val="50000"/>
                </a:schemeClr>
              </a:solidFill>
              <a:effectLst/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909899"/>
              </p:ext>
            </p:extLst>
          </p:nvPr>
        </p:nvGraphicFramePr>
        <p:xfrm>
          <a:off x="153915" y="853322"/>
          <a:ext cx="10353183" cy="2403683"/>
        </p:xfrm>
        <a:graphic>
          <a:graphicData uri="http://schemas.openxmlformats.org/drawingml/2006/table">
            <a:tbl>
              <a:tblPr/>
              <a:tblGrid>
                <a:gridCol w="3451061">
                  <a:extLst>
                    <a:ext uri="{9D8B030D-6E8A-4147-A177-3AD203B41FA5}">
                      <a16:colId xmlns:a16="http://schemas.microsoft.com/office/drawing/2014/main" val="4002108991"/>
                    </a:ext>
                  </a:extLst>
                </a:gridCol>
                <a:gridCol w="3451061">
                  <a:extLst>
                    <a:ext uri="{9D8B030D-6E8A-4147-A177-3AD203B41FA5}">
                      <a16:colId xmlns:a16="http://schemas.microsoft.com/office/drawing/2014/main" val="1348281700"/>
                    </a:ext>
                  </a:extLst>
                </a:gridCol>
                <a:gridCol w="3451061">
                  <a:extLst>
                    <a:ext uri="{9D8B030D-6E8A-4147-A177-3AD203B41FA5}">
                      <a16:colId xmlns:a16="http://schemas.microsoft.com/office/drawing/2014/main" val="2546642579"/>
                    </a:ext>
                  </a:extLst>
                </a:gridCol>
              </a:tblGrid>
              <a:tr h="381274">
                <a:tc gridSpan="3">
                  <a:txBody>
                    <a:bodyPr/>
                    <a:lstStyle/>
                    <a:p>
                      <a:pPr fontAlgn="t"/>
                      <a:r>
                        <a:rPr lang="ru-RU" sz="1200" b="1" dirty="0">
                          <a:effectLst/>
                        </a:rPr>
                        <a:t>Человек</a:t>
                      </a:r>
                      <a:r>
                        <a:rPr lang="ru-RU" sz="1200" dirty="0">
                          <a:effectLst/>
                        </a:rPr>
                        <a:t> – родовое понятие, указывающее на принадлежность существа к человеческому роду.</a:t>
                      </a:r>
                    </a:p>
                  </a:txBody>
                  <a:tcPr marL="75023" marR="75023" marT="75023" marB="7502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285818"/>
                  </a:ext>
                </a:extLst>
              </a:tr>
              <a:tr h="2022409">
                <a:tc>
                  <a:txBody>
                    <a:bodyPr/>
                    <a:lstStyle/>
                    <a:p>
                      <a:pPr fontAlgn="t"/>
                      <a:r>
                        <a:rPr lang="ru-RU" sz="1200" b="1">
                          <a:effectLst/>
                        </a:rPr>
                        <a:t>Индивид</a:t>
                      </a:r>
                      <a:r>
                        <a:rPr lang="ru-RU" sz="1200">
                          <a:effectLst/>
                        </a:rPr>
                        <a:t> – единичный представитель вида "homo sapiens". Индивидными признаками являются морфологические особенности (рост, телесная конституция и цвет глаз) и психологические свойства (способности, темперамент, эмоциональность)</a:t>
                      </a:r>
                    </a:p>
                  </a:txBody>
                  <a:tcPr marL="75023" marR="75023" marT="75023" marB="7502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200" b="1" dirty="0">
                          <a:effectLst/>
                        </a:rPr>
                        <a:t>Личность</a:t>
                      </a:r>
                      <a:r>
                        <a:rPr lang="ru-RU" sz="1200" dirty="0">
                          <a:effectLst/>
                        </a:rPr>
                        <a:t> – это социальное свойство индивида, совокупность социально значимых черт, образовавшихся в процессе взаимодействия с другими людьми и характеризующих его как члена общества в труде, познании, общении.</a:t>
                      </a:r>
                    </a:p>
                    <a:p>
                      <a:pPr fontAlgn="t"/>
                      <a:r>
                        <a:rPr lang="ru-RU" sz="1200" b="1" dirty="0">
                          <a:effectLst/>
                        </a:rPr>
                        <a:t>Признаки личности:</a:t>
                      </a:r>
                      <a:r>
                        <a:rPr lang="ru-RU" sz="1200" dirty="0">
                          <a:effectLst/>
                        </a:rPr>
                        <a:t> разумность, свобода, ответственность</a:t>
                      </a:r>
                    </a:p>
                  </a:txBody>
                  <a:tcPr marL="75023" marR="75023" marT="75023" marB="7502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200" b="1" dirty="0">
                          <a:effectLst/>
                        </a:rPr>
                        <a:t>Индивидуальность</a:t>
                      </a:r>
                      <a:r>
                        <a:rPr lang="ru-RU" sz="1200" dirty="0">
                          <a:effectLst/>
                        </a:rPr>
                        <a:t> – это единство неповторимых личностных свойств конкретного человека, своеобразие его психофизиологической структуры (тип темперамента, физические и психические особенности, интеллект, мировоззрение, жизненный опыт)</a:t>
                      </a:r>
                    </a:p>
                  </a:txBody>
                  <a:tcPr marL="75023" marR="75023" marT="75023" marB="7502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667382"/>
                  </a:ext>
                </a:extLst>
              </a:tr>
            </a:tbl>
          </a:graphicData>
        </a:graphic>
      </p:graphicFrame>
      <p:pic>
        <p:nvPicPr>
          <p:cNvPr id="5122" name="Picture 2" descr="https://cf.ppt-online.org/files1/slide/t/Tu1LcMxIhOd6ajRVl3Upetz0CkWG5frKFsQ4NZXEYD/slide-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" t="18937" r="-136" b="6959"/>
          <a:stretch/>
        </p:blipFill>
        <p:spPr bwMode="auto">
          <a:xfrm>
            <a:off x="2629987" y="3392593"/>
            <a:ext cx="5694227" cy="316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15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ushVTI">
  <a:themeElements>
    <a:clrScheme name="Зеленый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314</TotalTime>
  <Words>1562</Words>
  <Application>Microsoft Office PowerPoint</Application>
  <PresentationFormat>Широкоэкранный</PresentationFormat>
  <Paragraphs>136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7" baseType="lpstr">
      <vt:lpstr>Arial</vt:lpstr>
      <vt:lpstr>Century Gothic</vt:lpstr>
      <vt:lpstr>Circe</vt:lpstr>
      <vt:lpstr>Courier New</vt:lpstr>
      <vt:lpstr>Elephant</vt:lpstr>
      <vt:lpstr>Montserrat</vt:lpstr>
      <vt:lpstr>MV Boli</vt:lpstr>
      <vt:lpstr>PT Sans</vt:lpstr>
      <vt:lpstr>Times New Roman</vt:lpstr>
      <vt:lpstr>Wingdings</vt:lpstr>
      <vt:lpstr>BrushVTI</vt:lpstr>
      <vt:lpstr>БЛОК 1 Человек и общество</vt:lpstr>
      <vt:lpstr>Презентация PowerPoint</vt:lpstr>
      <vt:lpstr>Отличие человека от животного</vt:lpstr>
      <vt:lpstr>Сознание </vt:lpstr>
      <vt:lpstr>Презентация PowerPoint</vt:lpstr>
      <vt:lpstr>Общественное и индивидуальное сознание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БЛОК 1 Человек и общество</dc:title>
  <dc:creator>office</dc:creator>
  <cp:lastModifiedBy>Windows User</cp:lastModifiedBy>
  <cp:revision>18</cp:revision>
  <dcterms:created xsi:type="dcterms:W3CDTF">2022-11-16T18:17:41Z</dcterms:created>
  <dcterms:modified xsi:type="dcterms:W3CDTF">2022-12-04T18:56:01Z</dcterms:modified>
</cp:coreProperties>
</file>